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1" r:id="rId4"/>
    <p:sldId id="282" r:id="rId5"/>
    <p:sldId id="267" r:id="rId6"/>
    <p:sldId id="259" r:id="rId7"/>
    <p:sldId id="273" r:id="rId8"/>
    <p:sldId id="274" r:id="rId9"/>
    <p:sldId id="269" r:id="rId10"/>
    <p:sldId id="276" r:id="rId11"/>
    <p:sldId id="279" r:id="rId12"/>
    <p:sldId id="280" r:id="rId13"/>
    <p:sldId id="284" r:id="rId14"/>
    <p:sldId id="283" r:id="rId15"/>
    <p:sldId id="266" r:id="rId16"/>
    <p:sldId id="289" r:id="rId17"/>
    <p:sldId id="286" r:id="rId18"/>
    <p:sldId id="260" r:id="rId19"/>
    <p:sldId id="261" r:id="rId20"/>
    <p:sldId id="262" r:id="rId21"/>
    <p:sldId id="263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C87"/>
    <a:srgbClr val="CBDFE4"/>
    <a:srgbClr val="8E6D1A"/>
    <a:srgbClr val="77370B"/>
    <a:srgbClr val="FFFFFF"/>
    <a:srgbClr val="582808"/>
    <a:srgbClr val="FBE1AA"/>
    <a:srgbClr val="F7EFCB"/>
    <a:srgbClr val="D6ECFA"/>
    <a:srgbClr val="B9A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9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8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9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33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73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92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45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88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2021. 01. 13.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7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pi-feladatbank.reformatus.hu/vlDavlrf" TargetMode="External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rgbClr val="77370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71000">
                <a:srgbClr val="ECD89E"/>
              </a:gs>
              <a:gs pos="29000">
                <a:schemeClr val="accent1">
                  <a:lumMod val="20000"/>
                  <a:lumOff val="80000"/>
                </a:schemeClr>
              </a:gs>
              <a:gs pos="96000">
                <a:srgbClr val="77370B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40000"/>
                  <a:lumOff val="60000"/>
                </a:schemeClr>
              </a:gs>
              <a:gs pos="83000">
                <a:srgbClr val="FBE1A8"/>
              </a:gs>
              <a:gs pos="96000">
                <a:srgbClr val="77370B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Mi az igazság?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accent1">
                  <a:lumMod val="20000"/>
                  <a:lumOff val="80000"/>
                </a:schemeClr>
              </a:gs>
              <a:gs pos="53000">
                <a:srgbClr val="ECD89E"/>
              </a:gs>
              <a:gs pos="95000">
                <a:srgbClr val="77370B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98817" l="9979" r="89917">
                        <a14:backgroundMark x1="58836" y1="94675" x2="58836" y2="94675"/>
                      </a14:backgroundRemoval>
                    </a14:imgEffect>
                  </a14:imgLayer>
                </a14:imgProps>
              </a:ext>
            </a:extLst>
          </a:blip>
          <a:srcRect l="27796" t="30444" r="38443"/>
          <a:stretch/>
        </p:blipFill>
        <p:spPr>
          <a:xfrm>
            <a:off x="8969828" y="195749"/>
            <a:ext cx="1314310" cy="14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6925802" y="661582"/>
            <a:ext cx="5105400" cy="6082746"/>
            <a:chOff x="308112" y="-143870"/>
            <a:chExt cx="5645426" cy="6625210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31" b="100000" l="0" r="100000">
                          <a14:foregroundMark x1="8884" y1="60739" x2="8884" y2="60739"/>
                          <a14:foregroundMark x1="19835" y1="78345" x2="19835" y2="78345"/>
                          <a14:foregroundMark x1="18388" y1="79049" x2="18388" y2="79049"/>
                          <a14:backgroundMark x1="5785" y1="55986" x2="5785" y2="55986"/>
                          <a14:backgroundMark x1="6818" y1="54225" x2="6818" y2="54225"/>
                          <a14:backgroundMark x1="3512" y1="53697" x2="3512" y2="53697"/>
                          <a14:backgroundMark x1="5165" y1="67430" x2="5165" y2="67430"/>
                          <a14:backgroundMark x1="2066" y1="70070" x2="2066" y2="70070"/>
                          <a14:backgroundMark x1="1860" y1="61444" x2="1860" y2="61444"/>
                          <a14:backgroundMark x1="1240" y1="64965" x2="1240" y2="64965"/>
                          <a14:backgroundMark x1="1653" y1="67430" x2="1653" y2="67430"/>
                          <a14:backgroundMark x1="5579" y1="70070" x2="5579" y2="70070"/>
                          <a14:backgroundMark x1="1240" y1="74824" x2="1240" y2="74824"/>
                          <a14:backgroundMark x1="2893" y1="73063" x2="2893" y2="73063"/>
                          <a14:backgroundMark x1="7231" y1="75000" x2="7231" y2="75000"/>
                          <a14:backgroundMark x1="8264" y1="80458" x2="8264" y2="80458"/>
                          <a14:backgroundMark x1="6612" y1="73063" x2="6612" y2="73063"/>
                          <a14:backgroundMark x1="16942" y1="76232" x2="16942" y2="76232"/>
                          <a14:backgroundMark x1="15083" y1="73592" x2="15083" y2="73592"/>
                          <a14:backgroundMark x1="16942" y1="73944" x2="16942" y2="73944"/>
                          <a14:backgroundMark x1="15702" y1="78873" x2="15702" y2="78873"/>
                          <a14:backgroundMark x1="17975" y1="73592" x2="17975" y2="73592"/>
                          <a14:backgroundMark x1="82025" y1="79049" x2="82025" y2="79049"/>
                          <a14:backgroundMark x1="76653" y1="81162" x2="76653" y2="81162"/>
                          <a14:backgroundMark x1="76653" y1="77641" x2="76653" y2="77641"/>
                          <a14:backgroundMark x1="74587" y1="78345" x2="74587" y2="78345"/>
                          <a14:backgroundMark x1="74380" y1="81690" x2="74380" y2="81690"/>
                          <a14:backgroundMark x1="83678" y1="76056" x2="83678" y2="76056"/>
                          <a14:backgroundMark x1="86777" y1="76408" x2="86777" y2="76408"/>
                          <a14:backgroundMark x1="89463" y1="75880" x2="89463" y2="75880"/>
                          <a14:backgroundMark x1="93182" y1="72535" x2="93182" y2="72535"/>
                          <a14:backgroundMark x1="94835" y1="66901" x2="94835" y2="66901"/>
                          <a14:backgroundMark x1="93388" y1="70070" x2="93388" y2="70070"/>
                          <a14:backgroundMark x1="80372" y1="84507" x2="80372" y2="84507"/>
                          <a14:backgroundMark x1="76240" y1="82570" x2="76240" y2="82570"/>
                          <a14:backgroundMark x1="74793" y1="84859" x2="74793" y2="84859"/>
                          <a14:backgroundMark x1="77893" y1="84683" x2="77893" y2="84683"/>
                          <a14:backgroundMark x1="76033" y1="84155" x2="76033" y2="84155"/>
                          <a14:backgroundMark x1="78719" y1="82394" x2="78719" y2="82394"/>
                          <a14:backgroundMark x1="73760" y1="90493" x2="73760" y2="90493"/>
                          <a14:backgroundMark x1="74793" y1="93838" x2="74793" y2="93838"/>
                          <a14:backgroundMark x1="72934" y1="96479" x2="72934" y2="96479"/>
                          <a14:backgroundMark x1="78099" y1="93838" x2="78099" y2="93838"/>
                          <a14:backgroundMark x1="79545" y1="89789" x2="79545" y2="89789"/>
                          <a14:backgroundMark x1="72521" y1="98944" x2="72521" y2="98944"/>
                          <a14:backgroundMark x1="79545" y1="98239" x2="79545" y2="98239"/>
                          <a14:backgroundMark x1="83058" y1="98239" x2="83058" y2="98239"/>
                          <a14:backgroundMark x1="87397" y1="98063" x2="87397" y2="98063"/>
                          <a14:backgroundMark x1="87190" y1="92782" x2="87190" y2="92782"/>
                          <a14:backgroundMark x1="86570" y1="88556" x2="86570" y2="88556"/>
                          <a14:backgroundMark x1="88636" y1="86972" x2="88636" y2="86972"/>
                          <a14:backgroundMark x1="90909" y1="79225" x2="90909" y2="79225"/>
                          <a14:backgroundMark x1="93595" y1="72887" x2="93595" y2="72887"/>
                          <a14:backgroundMark x1="94628" y1="70599" x2="94628" y2="70599"/>
                          <a14:backgroundMark x1="7851" y1="53345" x2="7851" y2="533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12" y="-143870"/>
              <a:ext cx="5645426" cy="6625210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65" l="0" r="95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129" y="3051312"/>
              <a:ext cx="2752886" cy="3410149"/>
            </a:xfrm>
            <a:prstGeom prst="rect">
              <a:avLst/>
            </a:prstGeom>
          </p:spPr>
        </p:pic>
      </p:grp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9651"/>
          <a:stretch/>
        </p:blipFill>
        <p:spPr>
          <a:xfrm>
            <a:off x="437380" y="2658410"/>
            <a:ext cx="1914526" cy="4199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4196382" y="5199293"/>
            <a:ext cx="2439865" cy="1714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2195869" y="2818771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Ellipszis buborék 12"/>
          <p:cNvSpPr/>
          <p:nvPr/>
        </p:nvSpPr>
        <p:spPr>
          <a:xfrm>
            <a:off x="5019267" y="509182"/>
            <a:ext cx="2619819" cy="1119328"/>
          </a:xfrm>
          <a:prstGeom prst="wedgeEllipseCallout">
            <a:avLst>
              <a:gd name="adj1" fmla="val 79851"/>
              <a:gd name="adj2" fmla="val 848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Hozzatok egy kardot!</a:t>
            </a:r>
            <a:endParaRPr lang="hu-HU" sz="2400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4" b="90215" l="13777" r="93587">
                        <a14:foregroundMark x1="44656" y1="52838" x2="65083" y2="50098"/>
                        <a14:backgroundMark x1="19952" y1="56556" x2="38955" y2="0"/>
                        <a14:backgroundMark x1="71496" y1="42466" x2="70546" y2="2935"/>
                        <a14:backgroundMark x1="20190" y1="14677" x2="54394" y2="1566"/>
                        <a14:backgroundMark x1="21853" y1="41487" x2="21140" y2="0"/>
                        <a14:backgroundMark x1="10214" y1="45010" x2="33254" y2="14286"/>
                        <a14:backgroundMark x1="34204" y1="26223" x2="50119" y2="3131"/>
                        <a14:backgroundMark x1="38955" y1="45988" x2="27078" y2="9980"/>
                        <a14:backgroundMark x1="15914" y1="75342" x2="16152" y2="36399"/>
                        <a14:backgroundMark x1="34917" y1="47945" x2="34442" y2="26614"/>
                        <a14:backgroundMark x1="77435" y1="46575" x2="77435" y2="0"/>
                      </a14:backgroundRemoval>
                    </a14:imgEffect>
                  </a14:imgLayer>
                </a14:imgProps>
              </a:ext>
            </a:extLst>
          </a:blip>
          <a:srcRect l="2934" t="4888" r="8817" b="18827"/>
          <a:stretch/>
        </p:blipFill>
        <p:spPr>
          <a:xfrm>
            <a:off x="3681339" y="1955728"/>
            <a:ext cx="4440881" cy="4902270"/>
          </a:xfrm>
          <a:prstGeom prst="rect">
            <a:avLst/>
          </a:prstGeom>
          <a:effectLst>
            <a:outerShdw blurRad="63500" dist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zis buborék 14"/>
          <p:cNvSpPr/>
          <p:nvPr/>
        </p:nvSpPr>
        <p:spPr>
          <a:xfrm>
            <a:off x="3934211" y="1628510"/>
            <a:ext cx="3935138" cy="1439081"/>
          </a:xfrm>
          <a:prstGeom prst="wedgeEllipseCallout">
            <a:avLst>
              <a:gd name="adj1" fmla="val 64131"/>
              <a:gd name="adj2" fmla="val -1897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Vágjátok ketté ezt a gyermeket, hogy jusson mindkettőnek belőle!</a:t>
            </a:r>
            <a:endParaRPr lang="hu-HU" sz="2000" dirty="0"/>
          </a:p>
        </p:txBody>
      </p:sp>
      <p:sp>
        <p:nvSpPr>
          <p:cNvPr id="16" name="Ellipszis buborék 15"/>
          <p:cNvSpPr/>
          <p:nvPr/>
        </p:nvSpPr>
        <p:spPr>
          <a:xfrm>
            <a:off x="4601231" y="3543027"/>
            <a:ext cx="2890654" cy="1419767"/>
          </a:xfrm>
          <a:prstGeom prst="wedgeEllipseCallout">
            <a:avLst>
              <a:gd name="adj1" fmla="val -75862"/>
              <a:gd name="adj2" fmla="val -23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Ne tedd, király! </a:t>
            </a:r>
          </a:p>
          <a:p>
            <a:pPr algn="ctr"/>
            <a:r>
              <a:rPr lang="hu-HU" sz="2000" dirty="0" smtClean="0"/>
              <a:t>– sikoltott fel rémületében.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188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9651"/>
          <a:stretch/>
        </p:blipFill>
        <p:spPr>
          <a:xfrm>
            <a:off x="437380" y="2658410"/>
            <a:ext cx="1914526" cy="4199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2233126" y="2818773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1" b="100000" l="0" r="94312">
                        <a14:foregroundMark x1="10826" y1="63386" x2="10826" y2="63386"/>
                        <a14:backgroundMark x1="72844" y1="65551" x2="72844" y2="65551"/>
                        <a14:backgroundMark x1="1284" y1="64961" x2="1284" y2="64961"/>
                        <a14:backgroundMark x1="2936" y1="61614" x2="2936" y2="61614"/>
                        <a14:backgroundMark x1="917" y1="60433" x2="917" y2="60433"/>
                        <a14:backgroundMark x1="917" y1="70866" x2="917" y2="70866"/>
                        <a14:backgroundMark x1="1284" y1="79724" x2="1284" y2="79724"/>
                        <a14:backgroundMark x1="2202" y1="64173" x2="2202" y2="64173"/>
                        <a14:backgroundMark x1="550" y1="63780" x2="550" y2="63780"/>
                        <a14:backgroundMark x1="3670" y1="64567" x2="3670" y2="64567"/>
                      </a14:backgroundRemoval>
                    </a14:imgEffect>
                  </a14:imgLayer>
                </a14:imgProps>
              </a:ext>
            </a:extLst>
          </a:blip>
          <a:srcRect r="17618" b="12886"/>
          <a:stretch/>
        </p:blipFill>
        <p:spPr>
          <a:xfrm>
            <a:off x="6463428" y="1089853"/>
            <a:ext cx="5538651" cy="5639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4543564" y="5218343"/>
            <a:ext cx="2439865" cy="1714500"/>
          </a:xfrm>
          <a:prstGeom prst="rect">
            <a:avLst/>
          </a:prstGeom>
        </p:spPr>
      </p:pic>
      <p:sp>
        <p:nvSpPr>
          <p:cNvPr id="13" name="Ellipszis buborék 12"/>
          <p:cNvSpPr/>
          <p:nvPr/>
        </p:nvSpPr>
        <p:spPr>
          <a:xfrm>
            <a:off x="5204570" y="463795"/>
            <a:ext cx="3421788" cy="1852645"/>
          </a:xfrm>
          <a:prstGeom prst="wedgeEllipseCallout">
            <a:avLst>
              <a:gd name="adj1" fmla="val 81891"/>
              <a:gd name="adj2" fmla="val 3915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Ő az igazi anya! </a:t>
            </a:r>
          </a:p>
          <a:p>
            <a:pPr algn="ctr"/>
            <a:r>
              <a:rPr lang="hu-HU" sz="2400" dirty="0" smtClean="0"/>
              <a:t>Neki adjátok a gyermeket!</a:t>
            </a:r>
            <a:endParaRPr lang="hu-HU" sz="2400" dirty="0"/>
          </a:p>
        </p:txBody>
      </p:sp>
      <p:sp>
        <p:nvSpPr>
          <p:cNvPr id="16" name="Ellipszis buborék 15"/>
          <p:cNvSpPr/>
          <p:nvPr/>
        </p:nvSpPr>
        <p:spPr>
          <a:xfrm>
            <a:off x="4601231" y="3543027"/>
            <a:ext cx="2890654" cy="1419767"/>
          </a:xfrm>
          <a:prstGeom prst="wedgeEllipseCallout">
            <a:avLst>
              <a:gd name="adj1" fmla="val -74355"/>
              <a:gd name="adj2" fmla="val -2244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Inkább legyen a másiké a gyermek, csak ne bántsd!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666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8" b="99559" l="1608" r="96785">
                        <a14:backgroundMark x1="70900" y1="41263" x2="70900" y2="41263"/>
                        <a14:backgroundMark x1="92122" y1="93833" x2="92122" y2="93833"/>
                        <a14:backgroundMark x1="88585" y1="94273" x2="88585" y2="94273"/>
                        <a14:backgroundMark x1="86334" y1="93979" x2="86334" y2="93979"/>
                        <a14:backgroundMark x1="28617" y1="94714" x2="28617" y2="9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385" y="1179799"/>
            <a:ext cx="3666323" cy="4300537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46071"/>
          <a:stretch/>
        </p:blipFill>
        <p:spPr>
          <a:xfrm>
            <a:off x="-304800" y="3471531"/>
            <a:ext cx="2586446" cy="3386468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5805340" y="4364713"/>
            <a:ext cx="3548137" cy="2493286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39598"/>
          <a:stretch/>
        </p:blipFill>
        <p:spPr>
          <a:xfrm>
            <a:off x="7328346" y="3220577"/>
            <a:ext cx="4050262" cy="3637423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1260066" y="355580"/>
            <a:ext cx="70898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Így tett igazságot Salamon 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király</a:t>
            </a:r>
            <a:r>
              <a:rPr lang="hu-HU" sz="32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Ő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 nem akarta bántani a gyermeket, csupán így akarta leleplezni a hazugságot. </a:t>
            </a:r>
          </a:p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Bölcsessége </a:t>
            </a:r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</a:rPr>
              <a:t>sok másban is megmutatkozott.</a:t>
            </a:r>
            <a:endParaRPr lang="hu-H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8" b="99559" l="1608" r="96785">
                        <a14:backgroundMark x1="70900" y1="41263" x2="70900" y2="41263"/>
                        <a14:backgroundMark x1="92122" y1="93833" x2="92122" y2="93833"/>
                        <a14:backgroundMark x1="88585" y1="94273" x2="88585" y2="94273"/>
                        <a14:backgroundMark x1="86334" y1="93979" x2="86334" y2="93979"/>
                        <a14:backgroundMark x1="28617" y1="94714" x2="28617" y2="9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174" y="1935158"/>
            <a:ext cx="3207688" cy="3762565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46071"/>
          <a:stretch/>
        </p:blipFill>
        <p:spPr>
          <a:xfrm>
            <a:off x="0" y="4281091"/>
            <a:ext cx="1968137" cy="2576908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1880174" y="4841966"/>
            <a:ext cx="2968114" cy="2085702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39598"/>
          <a:stretch/>
        </p:blipFill>
        <p:spPr>
          <a:xfrm>
            <a:off x="3888460" y="4218515"/>
            <a:ext cx="2939060" cy="2639485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5168534" y="345783"/>
            <a:ext cx="6622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 a véleményed Salamon király döntéséről? </a:t>
            </a:r>
            <a:r>
              <a:rPr lang="hu-HU" sz="2400" dirty="0"/>
              <a:t>I</a:t>
            </a:r>
            <a:r>
              <a:rPr lang="hu-HU" sz="2400" dirty="0" smtClean="0"/>
              <a:t>gazságos volt?</a:t>
            </a:r>
          </a:p>
          <a:p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 vezérelhette a halott gyermek anyját a történetben?</a:t>
            </a:r>
          </a:p>
          <a:p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400" dirty="0" smtClean="0"/>
              <a:t>Mi vezérelhette az élő gyermek anyját?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964978" cy="193515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968035" y="3970849"/>
            <a:ext cx="44849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Válaszold meg magadban ezeket a kérdéseket, </a:t>
            </a:r>
          </a:p>
          <a:p>
            <a:pPr algn="ct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majd igaz-hamis feladattal ismételd át mai történetünket!</a:t>
            </a:r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dirty="0">
                <a:hlinkClick r:id="rId8"/>
              </a:rPr>
              <a:t>Kattints </a:t>
            </a:r>
            <a:r>
              <a:rPr lang="hu-HU" sz="2800" dirty="0" smtClean="0">
                <a:hlinkClick r:id="rId8"/>
              </a:rPr>
              <a:t>ide</a:t>
            </a:r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2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A0A467"/>
            </a:gs>
            <a:gs pos="9000">
              <a:srgbClr val="89CBD0"/>
            </a:gs>
            <a:gs pos="91000">
              <a:srgbClr val="A0A467"/>
            </a:gs>
            <a:gs pos="98000">
              <a:srgbClr val="E3D5A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17" b="98111" l="118" r="100000">
                        <a14:foregroundMark x1="5654" y1="22141" x2="5654" y2="22141"/>
                        <a14:foregroundMark x1="4240" y1="25184" x2="4240" y2="25184"/>
                        <a14:foregroundMark x1="3416" y1="27597" x2="3416" y2="27597"/>
                        <a14:foregroundMark x1="28151" y1="21301" x2="28151" y2="21301"/>
                        <a14:foregroundMark x1="36514" y1="21301" x2="36514" y2="21301"/>
                        <a14:foregroundMark x1="52532" y1="22875" x2="52532" y2="22875"/>
                        <a14:foregroundMark x1="54888" y1="22350" x2="54888" y2="22350"/>
                        <a14:foregroundMark x1="50294" y1="22141" x2="50294" y2="22141"/>
                        <a14:foregroundMark x1="54417" y1="21091" x2="54417" y2="21091"/>
                        <a14:foregroundMark x1="53121" y1="20986" x2="53121" y2="20986"/>
                        <a14:foregroundMark x1="60306" y1="21406" x2="60306" y2="21406"/>
                        <a14:foregroundMark x1="56655" y1="23924" x2="56655" y2="23924"/>
                        <a14:foregroundMark x1="59364" y1="24764" x2="59364" y2="24764"/>
                        <a14:foregroundMark x1="63133" y1="22980" x2="63133" y2="22980"/>
                        <a14:foregroundMark x1="91991" y1="21406" x2="91991" y2="21406"/>
                        <a14:foregroundMark x1="94935" y1="21091" x2="94935" y2="21091"/>
                        <a14:foregroundMark x1="83981" y1="19517" x2="83981" y2="19517"/>
                        <a14:foregroundMark x1="17079" y1="69990" x2="17079" y2="69990"/>
                        <a14:foregroundMark x1="13192" y1="67051" x2="13192" y2="67051"/>
                        <a14:foregroundMark x1="10247" y1="68730" x2="10247" y2="68730"/>
                        <a14:foregroundMark x1="8716" y1="70094" x2="8716" y2="70094"/>
                        <a14:foregroundMark x1="5654" y1="71983" x2="5654" y2="71983"/>
                        <a14:foregroundMark x1="8598" y1="71983" x2="8598" y2="71983"/>
                        <a14:foregroundMark x1="21555" y1="68101" x2="21555" y2="68101"/>
                        <a14:foregroundMark x1="93051" y1="34942" x2="93051" y2="34942"/>
                        <a14:foregroundMark x1="51826" y1="95593" x2="51826" y2="95593"/>
                        <a14:foregroundMark x1="57126" y1="96432" x2="57126" y2="96432"/>
                        <a14:foregroundMark x1="63958" y1="96432" x2="63958" y2="96432"/>
                        <a14:foregroundMark x1="68198" y1="95908" x2="68198" y2="95908"/>
                        <a14:foregroundMark x1="25795" y1="96222" x2="25795" y2="96222"/>
                        <a14:foregroundMark x1="21319" y1="96327" x2="21319" y2="96327"/>
                        <a14:foregroundMark x1="18610" y1="96747" x2="18610" y2="96747"/>
                        <a14:foregroundMark x1="17079" y1="97587" x2="17079" y2="97587"/>
                        <a14:foregroundMark x1="15548" y1="97167" x2="15548" y2="97167"/>
                        <a14:foregroundMark x1="13074" y1="97167" x2="13074" y2="97167"/>
                        <a14:foregroundMark x1="14605" y1="96537" x2="14605" y2="96537"/>
                        <a14:foregroundMark x1="13545" y1="97482" x2="13545" y2="97482"/>
                        <a14:foregroundMark x1="91873" y1="31794" x2="91873" y2="31794"/>
                        <a14:foregroundMark x1="93757" y1="27492" x2="93757" y2="27492"/>
                        <a14:foregroundMark x1="15665" y1="80797" x2="15665" y2="80797"/>
                        <a14:foregroundMark x1="18257" y1="79224" x2="18257" y2="79224"/>
                        <a14:foregroundMark x1="21555" y1="79433" x2="21555" y2="79433"/>
                        <a14:foregroundMark x1="75972" y1="32109" x2="75972" y2="32109"/>
                        <a14:backgroundMark x1="92697" y1="65477" x2="92697" y2="65477"/>
                        <a14:backgroundMark x1="91166" y1="64533" x2="91166" y2="64533"/>
                        <a14:backgroundMark x1="91402" y1="62015" x2="91402" y2="62015"/>
                      </a14:backgroundRemoval>
                    </a14:imgEffect>
                  </a14:imgLayer>
                </a14:imgProps>
              </a:ext>
            </a:extLst>
          </a:blip>
          <a:srcRect t="20236" b="2587"/>
          <a:stretch/>
        </p:blipFill>
        <p:spPr>
          <a:xfrm>
            <a:off x="-247735" y="-14980"/>
            <a:ext cx="7933637" cy="68729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17" b="98111" l="118" r="100000">
                        <a14:foregroundMark x1="5654" y1="22141" x2="5654" y2="22141"/>
                        <a14:foregroundMark x1="4240" y1="25184" x2="4240" y2="25184"/>
                        <a14:foregroundMark x1="3416" y1="27597" x2="3416" y2="27597"/>
                        <a14:foregroundMark x1="28151" y1="21301" x2="28151" y2="21301"/>
                        <a14:foregroundMark x1="36514" y1="21301" x2="36514" y2="21301"/>
                        <a14:foregroundMark x1="52532" y1="22875" x2="52532" y2="22875"/>
                        <a14:foregroundMark x1="54888" y1="22350" x2="54888" y2="22350"/>
                        <a14:foregroundMark x1="50294" y1="22141" x2="50294" y2="22141"/>
                        <a14:foregroundMark x1="54417" y1="21091" x2="54417" y2="21091"/>
                        <a14:foregroundMark x1="53121" y1="20986" x2="53121" y2="20986"/>
                        <a14:foregroundMark x1="60306" y1="21406" x2="60306" y2="21406"/>
                        <a14:foregroundMark x1="56655" y1="23924" x2="56655" y2="23924"/>
                        <a14:foregroundMark x1="59364" y1="24764" x2="59364" y2="24764"/>
                        <a14:foregroundMark x1="63133" y1="22980" x2="63133" y2="22980"/>
                        <a14:foregroundMark x1="91991" y1="21406" x2="91991" y2="21406"/>
                        <a14:foregroundMark x1="94935" y1="21091" x2="94935" y2="21091"/>
                        <a14:foregroundMark x1="83981" y1="19517" x2="83981" y2="19517"/>
                        <a14:foregroundMark x1="17079" y1="69990" x2="17079" y2="69990"/>
                        <a14:foregroundMark x1="13192" y1="67051" x2="13192" y2="67051"/>
                        <a14:foregroundMark x1="10247" y1="68730" x2="10247" y2="68730"/>
                        <a14:foregroundMark x1="8716" y1="70094" x2="8716" y2="70094"/>
                        <a14:foregroundMark x1="5654" y1="71983" x2="5654" y2="71983"/>
                        <a14:foregroundMark x1="8598" y1="71983" x2="8598" y2="71983"/>
                        <a14:foregroundMark x1="21555" y1="68101" x2="21555" y2="68101"/>
                        <a14:foregroundMark x1="93051" y1="34942" x2="93051" y2="34942"/>
                        <a14:foregroundMark x1="51826" y1="95593" x2="51826" y2="95593"/>
                        <a14:foregroundMark x1="57126" y1="96432" x2="57126" y2="96432"/>
                        <a14:foregroundMark x1="63958" y1="96432" x2="63958" y2="96432"/>
                        <a14:foregroundMark x1="68198" y1="95908" x2="68198" y2="95908"/>
                        <a14:foregroundMark x1="25795" y1="96222" x2="25795" y2="96222"/>
                        <a14:foregroundMark x1="21319" y1="96327" x2="21319" y2="96327"/>
                        <a14:foregroundMark x1="18610" y1="96747" x2="18610" y2="96747"/>
                        <a14:foregroundMark x1="17079" y1="97587" x2="17079" y2="97587"/>
                        <a14:foregroundMark x1="15548" y1="97167" x2="15548" y2="97167"/>
                        <a14:foregroundMark x1="13074" y1="97167" x2="13074" y2="97167"/>
                        <a14:foregroundMark x1="14605" y1="96537" x2="14605" y2="96537"/>
                        <a14:foregroundMark x1="13545" y1="97482" x2="13545" y2="97482"/>
                        <a14:foregroundMark x1="91873" y1="31794" x2="91873" y2="31794"/>
                        <a14:foregroundMark x1="93757" y1="27492" x2="93757" y2="27492"/>
                        <a14:foregroundMark x1="15665" y1="80797" x2="15665" y2="80797"/>
                        <a14:foregroundMark x1="18257" y1="79224" x2="18257" y2="79224"/>
                        <a14:foregroundMark x1="21555" y1="79433" x2="21555" y2="79433"/>
                        <a14:foregroundMark x1="75972" y1="32109" x2="75972" y2="32109"/>
                        <a14:foregroundMark x1="82214" y1="28541" x2="82214" y2="28541"/>
                        <a14:foregroundMark x1="87279" y1="28017" x2="87279" y2="28017"/>
                        <a14:backgroundMark x1="83628" y1="37041" x2="83628" y2="37041"/>
                        <a14:backgroundMark x1="69729" y1="36411" x2="69729" y2="36411"/>
                        <a14:backgroundMark x1="67962" y1="35152" x2="67962" y2="35152"/>
                        <a14:backgroundMark x1="64900" y1="32844" x2="64900" y2="32844"/>
                        <a14:backgroundMark x1="58304" y1="29591" x2="58304" y2="29591"/>
                        <a14:backgroundMark x1="63133" y1="33263" x2="63133" y2="33263"/>
                        <a14:backgroundMark x1="49352" y1="25498" x2="49352" y2="25498"/>
                        <a14:backgroundMark x1="45701" y1="22770" x2="45701" y2="22770"/>
                        <a14:backgroundMark x1="46054" y1="28856" x2="46054" y2="28856"/>
                        <a14:backgroundMark x1="64547" y1="36726" x2="64547" y2="36726"/>
                        <a14:backgroundMark x1="56655" y1="38615" x2="56655" y2="38615"/>
                        <a14:backgroundMark x1="52532" y1="36097" x2="52532" y2="36097"/>
                        <a14:backgroundMark x1="47703" y1="33473" x2="47703" y2="33473"/>
                        <a14:backgroundMark x1="45347" y1="29801" x2="45347" y2="29801"/>
                        <a14:backgroundMark x1="55948" y1="34942" x2="55948" y2="34942"/>
                        <a14:backgroundMark x1="70671" y1="38405" x2="70671" y2="38405"/>
                        <a14:backgroundMark x1="72320" y1="38825" x2="72320" y2="38825"/>
                        <a14:backgroundMark x1="74794" y1="39244" x2="74794" y2="39244"/>
                        <a14:backgroundMark x1="75029" y1="40504" x2="75029" y2="40504"/>
                        <a14:backgroundMark x1="73263" y1="39559" x2="73263" y2="39559"/>
                        <a14:backgroundMark x1="76914" y1="39979" x2="76914" y2="39979"/>
                        <a14:backgroundMark x1="79152" y1="39979" x2="79152" y2="39979"/>
                        <a14:backgroundMark x1="89870" y1="39874" x2="89870" y2="39874"/>
                        <a14:backgroundMark x1="88457" y1="38615" x2="88457" y2="38615"/>
                        <a14:backgroundMark x1="46761" y1="24029" x2="46761" y2="24029"/>
                        <a14:backgroundMark x1="73969" y1="36411" x2="73969" y2="36411"/>
                        <a14:backgroundMark x1="80094" y1="35362" x2="80094" y2="35362"/>
                        <a14:backgroundMark x1="78681" y1="37041" x2="78681" y2="37041"/>
                        <a14:backgroundMark x1="83628" y1="39559" x2="83628" y2="39559"/>
                        <a14:backgroundMark x1="89753" y1="37146" x2="89753" y2="37146"/>
                        <a14:backgroundMark x1="91637" y1="39559" x2="91637" y2="39559"/>
                      </a14:backgroundRemoval>
                    </a14:imgEffect>
                  </a14:imgLayer>
                </a14:imgProps>
              </a:ext>
            </a:extLst>
          </a:blip>
          <a:srcRect l="47512" t="20236" b="60587"/>
          <a:stretch/>
        </p:blipFill>
        <p:spPr>
          <a:xfrm flipH="1">
            <a:off x="6759141" y="0"/>
            <a:ext cx="3830597" cy="149516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7518906" y="1772422"/>
            <a:ext cx="4454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Nézd meg ezt az erdőt! </a:t>
            </a:r>
            <a:endParaRPr lang="hu-HU" sz="2800" dirty="0" smtClean="0">
              <a:solidFill>
                <a:schemeClr val="bg1"/>
              </a:solidFill>
            </a:endParaRPr>
          </a:p>
          <a:p>
            <a:r>
              <a:rPr lang="hu-HU" sz="2800" dirty="0" smtClean="0">
                <a:solidFill>
                  <a:schemeClr val="bg1"/>
                </a:solidFill>
              </a:rPr>
              <a:t>Utak </a:t>
            </a:r>
            <a:r>
              <a:rPr lang="hu-HU" sz="2800" dirty="0">
                <a:solidFill>
                  <a:schemeClr val="bg1"/>
                </a:solidFill>
              </a:rPr>
              <a:t>ágaznak el benne</a:t>
            </a:r>
            <a:r>
              <a:rPr lang="hu-HU" sz="2800" dirty="0" smtClean="0">
                <a:solidFill>
                  <a:schemeClr val="bg1"/>
                </a:solidFill>
              </a:rPr>
              <a:t>. 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1"/>
                </a:solidFill>
              </a:rPr>
              <a:t>Mit </a:t>
            </a:r>
            <a:r>
              <a:rPr lang="hu-HU" sz="2400" dirty="0">
                <a:solidFill>
                  <a:schemeClr val="bg1"/>
                </a:solidFill>
              </a:rPr>
              <a:t>jelez az irányjelző tábla? </a:t>
            </a:r>
            <a:endParaRPr lang="hu-HU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1"/>
                </a:solidFill>
              </a:rPr>
              <a:t>Mit </a:t>
            </a:r>
            <a:r>
              <a:rPr lang="hu-HU" sz="2400" dirty="0">
                <a:solidFill>
                  <a:schemeClr val="bg1"/>
                </a:solidFill>
              </a:rPr>
              <a:t>jelent a hamis út? </a:t>
            </a:r>
            <a:endParaRPr lang="hu-HU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chemeClr val="bg1"/>
                </a:solidFill>
              </a:rPr>
              <a:t>Mit </a:t>
            </a:r>
            <a:r>
              <a:rPr lang="hu-HU" sz="2400" dirty="0">
                <a:solidFill>
                  <a:schemeClr val="bg1"/>
                </a:solidFill>
              </a:rPr>
              <a:t>jelenthet az igaz út? 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Olvasd </a:t>
            </a:r>
            <a:r>
              <a:rPr lang="hu-HU" sz="2400" dirty="0">
                <a:solidFill>
                  <a:schemeClr val="bg1"/>
                </a:solidFill>
              </a:rPr>
              <a:t>el, mit </a:t>
            </a:r>
            <a:r>
              <a:rPr lang="hu-HU" sz="2400" dirty="0" smtClean="0">
                <a:solidFill>
                  <a:schemeClr val="bg1"/>
                </a:solidFill>
              </a:rPr>
              <a:t>írtak az útvonalakra! </a:t>
            </a:r>
          </a:p>
          <a:p>
            <a:pPr marL="342900" indent="-342900">
              <a:buFontTx/>
              <a:buChar char="-"/>
            </a:pPr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Te </a:t>
            </a:r>
            <a:r>
              <a:rPr lang="hu-HU" sz="2400" dirty="0">
                <a:solidFill>
                  <a:schemeClr val="bg1"/>
                </a:solidFill>
              </a:rPr>
              <a:t>melyik úton jársz?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126" y="0"/>
            <a:ext cx="1497874" cy="14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A0A467"/>
            </a:gs>
            <a:gs pos="9000">
              <a:srgbClr val="89CBD0"/>
            </a:gs>
            <a:gs pos="91000">
              <a:srgbClr val="A0A467"/>
            </a:gs>
            <a:gs pos="98000">
              <a:srgbClr val="E3D5A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17" b="98111" l="118" r="100000">
                        <a14:foregroundMark x1="5654" y1="22141" x2="5654" y2="22141"/>
                        <a14:foregroundMark x1="4240" y1="25184" x2="4240" y2="25184"/>
                        <a14:foregroundMark x1="3416" y1="27597" x2="3416" y2="27597"/>
                        <a14:foregroundMark x1="28151" y1="21301" x2="28151" y2="21301"/>
                        <a14:foregroundMark x1="36514" y1="21301" x2="36514" y2="21301"/>
                        <a14:foregroundMark x1="52532" y1="22875" x2="52532" y2="22875"/>
                        <a14:foregroundMark x1="54888" y1="22350" x2="54888" y2="22350"/>
                        <a14:foregroundMark x1="50294" y1="22141" x2="50294" y2="22141"/>
                        <a14:foregroundMark x1="54417" y1="21091" x2="54417" y2="21091"/>
                        <a14:foregroundMark x1="53121" y1="20986" x2="53121" y2="20986"/>
                        <a14:foregroundMark x1="60306" y1="21406" x2="60306" y2="21406"/>
                        <a14:foregroundMark x1="56655" y1="23924" x2="56655" y2="23924"/>
                        <a14:foregroundMark x1="59364" y1="24764" x2="59364" y2="24764"/>
                        <a14:foregroundMark x1="63133" y1="22980" x2="63133" y2="22980"/>
                        <a14:foregroundMark x1="91991" y1="21406" x2="91991" y2="21406"/>
                        <a14:foregroundMark x1="94935" y1="21091" x2="94935" y2="21091"/>
                        <a14:foregroundMark x1="83981" y1="19517" x2="83981" y2="19517"/>
                        <a14:foregroundMark x1="17079" y1="69990" x2="17079" y2="69990"/>
                        <a14:foregroundMark x1="13192" y1="67051" x2="13192" y2="67051"/>
                        <a14:foregroundMark x1="10247" y1="68730" x2="10247" y2="68730"/>
                        <a14:foregroundMark x1="8716" y1="70094" x2="8716" y2="70094"/>
                        <a14:foregroundMark x1="5654" y1="71983" x2="5654" y2="71983"/>
                        <a14:foregroundMark x1="8598" y1="71983" x2="8598" y2="71983"/>
                        <a14:foregroundMark x1="21555" y1="68101" x2="21555" y2="68101"/>
                        <a14:foregroundMark x1="93051" y1="34942" x2="93051" y2="34942"/>
                        <a14:foregroundMark x1="51826" y1="95593" x2="51826" y2="95593"/>
                        <a14:foregroundMark x1="57126" y1="96432" x2="57126" y2="96432"/>
                        <a14:foregroundMark x1="63958" y1="96432" x2="63958" y2="96432"/>
                        <a14:foregroundMark x1="68198" y1="95908" x2="68198" y2="95908"/>
                        <a14:foregroundMark x1="25795" y1="96222" x2="25795" y2="96222"/>
                        <a14:foregroundMark x1="21319" y1="96327" x2="21319" y2="96327"/>
                        <a14:foregroundMark x1="18610" y1="96747" x2="18610" y2="96747"/>
                        <a14:foregroundMark x1="17079" y1="97587" x2="17079" y2="97587"/>
                        <a14:foregroundMark x1="15548" y1="97167" x2="15548" y2="97167"/>
                        <a14:foregroundMark x1="13074" y1="97167" x2="13074" y2="97167"/>
                        <a14:foregroundMark x1="14605" y1="96537" x2="14605" y2="96537"/>
                        <a14:foregroundMark x1="13545" y1="97482" x2="13545" y2="97482"/>
                        <a14:foregroundMark x1="91873" y1="31794" x2="91873" y2="31794"/>
                        <a14:foregroundMark x1="93757" y1="27492" x2="93757" y2="27492"/>
                        <a14:foregroundMark x1="15665" y1="80797" x2="15665" y2="80797"/>
                        <a14:foregroundMark x1="18257" y1="79224" x2="18257" y2="79224"/>
                        <a14:foregroundMark x1="21555" y1="79433" x2="21555" y2="79433"/>
                        <a14:foregroundMark x1="75972" y1="32109" x2="75972" y2="32109"/>
                        <a14:backgroundMark x1="92697" y1="65477" x2="92697" y2="65477"/>
                        <a14:backgroundMark x1="91166" y1="64533" x2="91166" y2="64533"/>
                        <a14:backgroundMark x1="91402" y1="62015" x2="91402" y2="62015"/>
                      </a14:backgroundRemoval>
                    </a14:imgEffect>
                  </a14:imgLayer>
                </a14:imgProps>
              </a:ext>
            </a:extLst>
          </a:blip>
          <a:srcRect t="20236" b="2587"/>
          <a:stretch/>
        </p:blipFill>
        <p:spPr>
          <a:xfrm>
            <a:off x="-247735" y="-14980"/>
            <a:ext cx="7933637" cy="687298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17" b="98111" l="118" r="100000">
                        <a14:foregroundMark x1="5654" y1="22141" x2="5654" y2="22141"/>
                        <a14:foregroundMark x1="4240" y1="25184" x2="4240" y2="25184"/>
                        <a14:foregroundMark x1="3416" y1="27597" x2="3416" y2="27597"/>
                        <a14:foregroundMark x1="28151" y1="21301" x2="28151" y2="21301"/>
                        <a14:foregroundMark x1="36514" y1="21301" x2="36514" y2="21301"/>
                        <a14:foregroundMark x1="52532" y1="22875" x2="52532" y2="22875"/>
                        <a14:foregroundMark x1="54888" y1="22350" x2="54888" y2="22350"/>
                        <a14:foregroundMark x1="50294" y1="22141" x2="50294" y2="22141"/>
                        <a14:foregroundMark x1="54417" y1="21091" x2="54417" y2="21091"/>
                        <a14:foregroundMark x1="53121" y1="20986" x2="53121" y2="20986"/>
                        <a14:foregroundMark x1="60306" y1="21406" x2="60306" y2="21406"/>
                        <a14:foregroundMark x1="56655" y1="23924" x2="56655" y2="23924"/>
                        <a14:foregroundMark x1="59364" y1="24764" x2="59364" y2="24764"/>
                        <a14:foregroundMark x1="63133" y1="22980" x2="63133" y2="22980"/>
                        <a14:foregroundMark x1="91991" y1="21406" x2="91991" y2="21406"/>
                        <a14:foregroundMark x1="94935" y1="21091" x2="94935" y2="21091"/>
                        <a14:foregroundMark x1="83981" y1="19517" x2="83981" y2="19517"/>
                        <a14:foregroundMark x1="17079" y1="69990" x2="17079" y2="69990"/>
                        <a14:foregroundMark x1="13192" y1="67051" x2="13192" y2="67051"/>
                        <a14:foregroundMark x1="10247" y1="68730" x2="10247" y2="68730"/>
                        <a14:foregroundMark x1="8716" y1="70094" x2="8716" y2="70094"/>
                        <a14:foregroundMark x1="5654" y1="71983" x2="5654" y2="71983"/>
                        <a14:foregroundMark x1="8598" y1="71983" x2="8598" y2="71983"/>
                        <a14:foregroundMark x1="21555" y1="68101" x2="21555" y2="68101"/>
                        <a14:foregroundMark x1="93051" y1="34942" x2="93051" y2="34942"/>
                        <a14:foregroundMark x1="51826" y1="95593" x2="51826" y2="95593"/>
                        <a14:foregroundMark x1="57126" y1="96432" x2="57126" y2="96432"/>
                        <a14:foregroundMark x1="63958" y1="96432" x2="63958" y2="96432"/>
                        <a14:foregroundMark x1="68198" y1="95908" x2="68198" y2="95908"/>
                        <a14:foregroundMark x1="25795" y1="96222" x2="25795" y2="96222"/>
                        <a14:foregroundMark x1="21319" y1="96327" x2="21319" y2="96327"/>
                        <a14:foregroundMark x1="18610" y1="96747" x2="18610" y2="96747"/>
                        <a14:foregroundMark x1="17079" y1="97587" x2="17079" y2="97587"/>
                        <a14:foregroundMark x1="15548" y1="97167" x2="15548" y2="97167"/>
                        <a14:foregroundMark x1="13074" y1="97167" x2="13074" y2="97167"/>
                        <a14:foregroundMark x1="14605" y1="96537" x2="14605" y2="96537"/>
                        <a14:foregroundMark x1="13545" y1="97482" x2="13545" y2="97482"/>
                        <a14:foregroundMark x1="91873" y1="31794" x2="91873" y2="31794"/>
                        <a14:foregroundMark x1="93757" y1="27492" x2="93757" y2="27492"/>
                        <a14:foregroundMark x1="15665" y1="80797" x2="15665" y2="80797"/>
                        <a14:foregroundMark x1="18257" y1="79224" x2="18257" y2="79224"/>
                        <a14:foregroundMark x1="21555" y1="79433" x2="21555" y2="79433"/>
                        <a14:foregroundMark x1="75972" y1="32109" x2="75972" y2="32109"/>
                        <a14:foregroundMark x1="82214" y1="28541" x2="82214" y2="28541"/>
                        <a14:foregroundMark x1="87279" y1="28017" x2="87279" y2="28017"/>
                        <a14:backgroundMark x1="83628" y1="37041" x2="83628" y2="37041"/>
                        <a14:backgroundMark x1="69729" y1="36411" x2="69729" y2="36411"/>
                        <a14:backgroundMark x1="67962" y1="35152" x2="67962" y2="35152"/>
                        <a14:backgroundMark x1="64900" y1="32844" x2="64900" y2="32844"/>
                        <a14:backgroundMark x1="58304" y1="29591" x2="58304" y2="29591"/>
                        <a14:backgroundMark x1="63133" y1="33263" x2="63133" y2="33263"/>
                        <a14:backgroundMark x1="49352" y1="25498" x2="49352" y2="25498"/>
                        <a14:backgroundMark x1="45701" y1="22770" x2="45701" y2="22770"/>
                        <a14:backgroundMark x1="46054" y1="28856" x2="46054" y2="28856"/>
                        <a14:backgroundMark x1="64547" y1="36726" x2="64547" y2="36726"/>
                        <a14:backgroundMark x1="56655" y1="38615" x2="56655" y2="38615"/>
                        <a14:backgroundMark x1="52532" y1="36097" x2="52532" y2="36097"/>
                        <a14:backgroundMark x1="47703" y1="33473" x2="47703" y2="33473"/>
                        <a14:backgroundMark x1="45347" y1="29801" x2="45347" y2="29801"/>
                        <a14:backgroundMark x1="55948" y1="34942" x2="55948" y2="34942"/>
                        <a14:backgroundMark x1="70671" y1="38405" x2="70671" y2="38405"/>
                        <a14:backgroundMark x1="72320" y1="38825" x2="72320" y2="38825"/>
                        <a14:backgroundMark x1="74794" y1="39244" x2="74794" y2="39244"/>
                        <a14:backgroundMark x1="75029" y1="40504" x2="75029" y2="40504"/>
                        <a14:backgroundMark x1="73263" y1="39559" x2="73263" y2="39559"/>
                        <a14:backgroundMark x1="76914" y1="39979" x2="76914" y2="39979"/>
                        <a14:backgroundMark x1="79152" y1="39979" x2="79152" y2="39979"/>
                        <a14:backgroundMark x1="89870" y1="39874" x2="89870" y2="39874"/>
                        <a14:backgroundMark x1="88457" y1="38615" x2="88457" y2="38615"/>
                        <a14:backgroundMark x1="46761" y1="24029" x2="46761" y2="24029"/>
                        <a14:backgroundMark x1="73969" y1="36411" x2="73969" y2="36411"/>
                        <a14:backgroundMark x1="80094" y1="35362" x2="80094" y2="35362"/>
                        <a14:backgroundMark x1="78681" y1="37041" x2="78681" y2="37041"/>
                        <a14:backgroundMark x1="83628" y1="39559" x2="83628" y2="39559"/>
                        <a14:backgroundMark x1="89753" y1="37146" x2="89753" y2="37146"/>
                        <a14:backgroundMark x1="91637" y1="39559" x2="91637" y2="39559"/>
                      </a14:backgroundRemoval>
                    </a14:imgEffect>
                  </a14:imgLayer>
                </a14:imgProps>
              </a:ext>
            </a:extLst>
          </a:blip>
          <a:srcRect l="47512" t="20236" b="60587"/>
          <a:stretch/>
        </p:blipFill>
        <p:spPr>
          <a:xfrm flipH="1">
            <a:off x="6759141" y="0"/>
            <a:ext cx="3830597" cy="1495168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3277199" y="0"/>
            <a:ext cx="6410292" cy="20502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i="1" dirty="0" smtClean="0">
                <a:solidFill>
                  <a:schemeClr val="accent4">
                    <a:lumMod val="75000"/>
                  </a:schemeClr>
                </a:solidFill>
              </a:rPr>
              <a:t>„Az igazság útján élet van.”</a:t>
            </a:r>
          </a:p>
          <a:p>
            <a:pPr algn="ctr"/>
            <a:r>
              <a:rPr lang="hu-HU" sz="24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u-HU" sz="2400" i="1" dirty="0" smtClean="0">
                <a:solidFill>
                  <a:schemeClr val="accent4">
                    <a:lumMod val="75000"/>
                  </a:schemeClr>
                </a:solidFill>
              </a:rPr>
              <a:t>                     </a:t>
            </a:r>
            <a:r>
              <a:rPr lang="hu-HU" i="1" dirty="0" smtClean="0">
                <a:solidFill>
                  <a:schemeClr val="accent4">
                    <a:lumMod val="75000"/>
                  </a:schemeClr>
                </a:solidFill>
              </a:rPr>
              <a:t>Példabeszédek könyve 12,27</a:t>
            </a:r>
            <a:endParaRPr lang="hu-HU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89215" y="1451602"/>
            <a:ext cx="4699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 smtClean="0">
                <a:solidFill>
                  <a:schemeClr val="bg1"/>
                </a:solidFill>
              </a:rPr>
              <a:t>Sokszor mi is </a:t>
            </a:r>
          </a:p>
          <a:p>
            <a:pPr algn="r"/>
            <a:r>
              <a:rPr lang="hu-HU" sz="2200" dirty="0" smtClean="0">
                <a:solidFill>
                  <a:schemeClr val="bg1"/>
                </a:solidFill>
              </a:rPr>
              <a:t>választások elé kerülünk, ugye?</a:t>
            </a:r>
            <a:endParaRPr lang="hu-HU" sz="22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50472" y="2628485"/>
            <a:ext cx="4699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Választhatjuk a könnyebb, </a:t>
            </a:r>
          </a:p>
          <a:p>
            <a:r>
              <a:rPr lang="hu-HU" sz="2200" dirty="0" smtClean="0"/>
              <a:t>hamis utat, mint a hamis asszony a történetben.</a:t>
            </a:r>
            <a:endParaRPr lang="hu-HU" sz="2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250472" y="3781925"/>
            <a:ext cx="4699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Vagy maradhatunk becsületesek és választhatjuk az igaz utat. Akkor is, ha könnyebb lenne a másik. </a:t>
            </a:r>
            <a:endParaRPr lang="hu-HU" sz="2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50472" y="5489240"/>
            <a:ext cx="4699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82808"/>
                </a:solidFill>
              </a:rPr>
              <a:t>Mai aranymondásunk szerinted melyikre bíztat inkább? Olvasd el!</a:t>
            </a:r>
            <a:endParaRPr lang="hu-HU" sz="2200" dirty="0">
              <a:solidFill>
                <a:srgbClr val="582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83"/>
            <a:ext cx="12192000" cy="687728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07" y="-109330"/>
            <a:ext cx="12375001" cy="6973535"/>
          </a:xfrm>
          <a:prstGeom prst="rect">
            <a:avLst/>
          </a:prstGeom>
        </p:spPr>
      </p:pic>
      <p:sp>
        <p:nvSpPr>
          <p:cNvPr id="3" name="Lekerekített téglalap 2"/>
          <p:cNvSpPr/>
          <p:nvPr/>
        </p:nvSpPr>
        <p:spPr>
          <a:xfrm>
            <a:off x="5078897" y="556592"/>
            <a:ext cx="6828182" cy="55659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582808"/>
                </a:solidFill>
              </a:rPr>
              <a:t>Tudod-e?</a:t>
            </a:r>
          </a:p>
          <a:p>
            <a:pPr algn="ctr"/>
            <a:endParaRPr lang="hu-HU" sz="2400" dirty="0">
              <a:solidFill>
                <a:srgbClr val="582808"/>
              </a:solidFill>
            </a:endParaRPr>
          </a:p>
          <a:p>
            <a:pPr algn="ctr"/>
            <a:r>
              <a:rPr lang="hu-HU" sz="2400" dirty="0" smtClean="0">
                <a:solidFill>
                  <a:srgbClr val="582808"/>
                </a:solidFill>
              </a:rPr>
              <a:t>Jézus egy alkalommal ezt mondta tanítványainak:</a:t>
            </a:r>
          </a:p>
          <a:p>
            <a:pPr algn="ctr"/>
            <a:r>
              <a:rPr lang="hu-HU" sz="2400" b="1" dirty="0" smtClean="0">
                <a:solidFill>
                  <a:srgbClr val="582808"/>
                </a:solidFill>
              </a:rPr>
              <a:t>„Én vagyok az út, az igazság és az élet.”</a:t>
            </a:r>
          </a:p>
          <a:p>
            <a:pPr algn="ctr"/>
            <a:r>
              <a:rPr lang="hu-HU" sz="2400" dirty="0" smtClean="0">
                <a:solidFill>
                  <a:srgbClr val="582808"/>
                </a:solidFill>
              </a:rPr>
              <a:t>Ő valóban ismerte és megtartotta a törvényt.</a:t>
            </a:r>
          </a:p>
          <a:p>
            <a:pPr algn="ctr"/>
            <a:r>
              <a:rPr lang="hu-HU" sz="2400" dirty="0" smtClean="0">
                <a:solidFill>
                  <a:srgbClr val="582808"/>
                </a:solidFill>
              </a:rPr>
              <a:t>Igaz volt minden tettében és gondolatában.</a:t>
            </a:r>
          </a:p>
          <a:p>
            <a:pPr algn="ctr"/>
            <a:r>
              <a:rPr lang="hu-HU" sz="2400" dirty="0" smtClean="0">
                <a:solidFill>
                  <a:srgbClr val="582808"/>
                </a:solidFill>
              </a:rPr>
              <a:t>Igazságosan ítélte meg az embereket.</a:t>
            </a:r>
          </a:p>
          <a:p>
            <a:pPr algn="ctr"/>
            <a:r>
              <a:rPr lang="hu-HU" sz="2400" dirty="0" smtClean="0">
                <a:solidFill>
                  <a:srgbClr val="582808"/>
                </a:solidFill>
              </a:rPr>
              <a:t>Ha Jézust követjük, mi is az igazság útján járhatunk.</a:t>
            </a:r>
            <a:endParaRPr lang="hu-HU" sz="2400" dirty="0">
              <a:solidFill>
                <a:srgbClr val="582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D6ECFA"/>
            </a:gs>
            <a:gs pos="5000">
              <a:srgbClr val="CBDFE4"/>
            </a:gs>
            <a:gs pos="53000">
              <a:srgbClr val="E9CC87"/>
            </a:gs>
            <a:gs pos="67000">
              <a:srgbClr val="FBE1AA"/>
            </a:gs>
            <a:gs pos="91000">
              <a:srgbClr val="B9A7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" b="96718" l="6616" r="9829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917" y="2579110"/>
            <a:ext cx="3514431" cy="34413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51905" cy="154247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014" y="0"/>
            <a:ext cx="1569986" cy="154381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930539" y="286848"/>
            <a:ext cx="4054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582808"/>
                </a:solidFill>
              </a:rPr>
              <a:t>A bibliai történetben lévő egyik anya nagy bajban van. Hazugsággal vádolja a másik anya.</a:t>
            </a:r>
            <a:endParaRPr lang="hu-HU" sz="2400" dirty="0">
              <a:solidFill>
                <a:srgbClr val="582808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1672" y="2244438"/>
            <a:ext cx="548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82808"/>
                </a:solidFill>
              </a:rPr>
              <a:t>Mit gondolsz, hogyan imádkozik Istenhez?</a:t>
            </a:r>
            <a:endParaRPr lang="hu-HU" sz="2200" dirty="0">
              <a:solidFill>
                <a:srgbClr val="582808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348815" y="3063255"/>
            <a:ext cx="3879272" cy="280718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200" dirty="0" smtClean="0"/>
              <a:t>Mennyei Atyám!</a:t>
            </a:r>
          </a:p>
          <a:p>
            <a:r>
              <a:rPr lang="hu-HU" sz="2200" dirty="0" smtClean="0"/>
              <a:t>Azért fordulok Hozzád, mert nagy bajban vagyok.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577410" y="4768128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flipV="1">
            <a:off x="577410" y="5156058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577410" y="5556879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Lekerekített téglalap 14"/>
          <p:cNvSpPr/>
          <p:nvPr/>
        </p:nvSpPr>
        <p:spPr>
          <a:xfrm>
            <a:off x="7748413" y="3063254"/>
            <a:ext cx="3879272" cy="280718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200" dirty="0" smtClean="0"/>
              <a:t>Mindenható Isten!</a:t>
            </a:r>
          </a:p>
          <a:p>
            <a:r>
              <a:rPr lang="hu-HU" sz="2200" dirty="0" smtClean="0"/>
              <a:t>Azért fordulok Hozzád, mert nagy bajban vagyok. 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cxnSp>
        <p:nvCxnSpPr>
          <p:cNvPr id="16" name="Egyenes összekötő 15"/>
          <p:cNvCxnSpPr/>
          <p:nvPr/>
        </p:nvCxnSpPr>
        <p:spPr>
          <a:xfrm flipV="1">
            <a:off x="8026498" y="4777364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8026498" y="5156058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8026498" y="5534752"/>
            <a:ext cx="3380509" cy="92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7517924" y="1905883"/>
            <a:ext cx="4738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olidFill>
                  <a:srgbClr val="582808"/>
                </a:solidFill>
              </a:rPr>
              <a:t>Találj ki egy hasonló helyzetet a te életedben! </a:t>
            </a:r>
          </a:p>
          <a:p>
            <a:r>
              <a:rPr lang="hu-HU" sz="2200" dirty="0" smtClean="0">
                <a:solidFill>
                  <a:srgbClr val="582808"/>
                </a:solidFill>
              </a:rPr>
              <a:t>Te hogyan imádkoznál Istenhez?</a:t>
            </a:r>
            <a:endParaRPr lang="hu-HU" sz="2200" dirty="0">
              <a:solidFill>
                <a:srgbClr val="582808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267664" y="6049818"/>
            <a:ext cx="807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582808"/>
                </a:solidFill>
              </a:rPr>
              <a:t>Az imádságokat írd le a hittan füzetedbe!</a:t>
            </a:r>
            <a:endParaRPr lang="hu-HU" sz="3200" dirty="0">
              <a:solidFill>
                <a:srgbClr val="582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9CC87"/>
            </a:gs>
            <a:gs pos="30000">
              <a:srgbClr val="CBDFE4"/>
            </a:gs>
            <a:gs pos="73000">
              <a:srgbClr val="F7E4A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" y="0"/>
            <a:ext cx="1647073" cy="163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Lekerekített téglalap 5"/>
          <p:cNvSpPr/>
          <p:nvPr/>
        </p:nvSpPr>
        <p:spPr>
          <a:xfrm>
            <a:off x="107774" y="3282845"/>
            <a:ext cx="2842591" cy="326704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Ezzel az énekkel adjunk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hálát Istennek, hogy mutatja nekünk a helyes utat. Kérjük Őt, hogy mindig lássuk azt!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5828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Nagy hálát adjun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897" y="1798982"/>
            <a:ext cx="1218346" cy="1218346"/>
          </a:xfrm>
          <a:prstGeom prst="rect">
            <a:avLst/>
          </a:prstGeom>
        </p:spPr>
      </p:pic>
      <p:grpSp>
        <p:nvGrpSpPr>
          <p:cNvPr id="14" name="Csoportba foglalás 13"/>
          <p:cNvGrpSpPr/>
          <p:nvPr/>
        </p:nvGrpSpPr>
        <p:grpSpPr>
          <a:xfrm>
            <a:off x="3127903" y="267883"/>
            <a:ext cx="8759297" cy="6282004"/>
            <a:chOff x="2770094" y="108857"/>
            <a:chExt cx="9196789" cy="649966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Téglalap 12"/>
            <p:cNvSpPr/>
            <p:nvPr/>
          </p:nvSpPr>
          <p:spPr>
            <a:xfrm>
              <a:off x="2770094" y="108857"/>
              <a:ext cx="9196789" cy="6499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0730" y="212614"/>
              <a:ext cx="7287464" cy="5041515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5743" y="5254129"/>
              <a:ext cx="4566682" cy="1354396"/>
            </a:xfrm>
            <a:prstGeom prst="rect">
              <a:avLst/>
            </a:prstGeom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2425" y="5254129"/>
              <a:ext cx="4454458" cy="135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536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9CC87"/>
            </a:gs>
            <a:gs pos="30000">
              <a:srgbClr val="CBDFE4"/>
            </a:gs>
            <a:gs pos="73000">
              <a:srgbClr val="F7E4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24354" y="2278207"/>
            <a:ext cx="56242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„Az igazság útján élet van.”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(Példabeszédek könyve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12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,27)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1">
                <a:lumMod val="20000"/>
                <a:lumOff val="80000"/>
              </a:schemeClr>
            </a:gs>
            <a:gs pos="75000">
              <a:srgbClr val="F9E7A6"/>
            </a:gs>
            <a:gs pos="100000">
              <a:srgbClr val="E9CC8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85414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rgbClr val="CBDFE4"/>
            </a:gs>
            <a:gs pos="65000">
              <a:srgbClr val="F9E7A6"/>
            </a:gs>
            <a:gs pos="92000">
              <a:srgbClr val="E9CC8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5370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2" y="4807549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4792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639"/>
          <a:stretch/>
        </p:blipFill>
        <p:spPr>
          <a:xfrm>
            <a:off x="3638140" y="374469"/>
            <a:ext cx="8553860" cy="63267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4469" y="644435"/>
            <a:ext cx="423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NYOMOZZUNK!</a:t>
            </a:r>
            <a:endParaRPr lang="hu-HU" sz="3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4469" y="1689463"/>
            <a:ext cx="3657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Hány turista van ebben a táborban?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Ma jöttek, vagy néhány nappal ezelőtt?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Mivel jöttek?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Milyen messze lehet a tábortól a legközelebbi falu?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Honnan fúj a szél?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Melyik hónap lehet most?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 smtClean="0"/>
          </a:p>
          <a:p>
            <a:r>
              <a:rPr lang="hu-HU" sz="2400" dirty="0" smtClean="0">
                <a:solidFill>
                  <a:srgbClr val="00B050"/>
                </a:solidFill>
              </a:rPr>
              <a:t>Ha alaposan megfigyeled a képet, minden kérdésre megtalálod a választ.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6" name="Keret 5"/>
          <p:cNvSpPr/>
          <p:nvPr/>
        </p:nvSpPr>
        <p:spPr>
          <a:xfrm>
            <a:off x="1" y="1"/>
            <a:ext cx="12192000" cy="6858000"/>
          </a:xfrm>
          <a:prstGeom prst="frame">
            <a:avLst>
              <a:gd name="adj1" fmla="val 3804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639"/>
          <a:stretch/>
        </p:blipFill>
        <p:spPr>
          <a:xfrm>
            <a:off x="3638140" y="404286"/>
            <a:ext cx="8553860" cy="63267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4469" y="644435"/>
            <a:ext cx="423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MEGFEJTÉSEK:</a:t>
            </a:r>
            <a:endParaRPr lang="hu-HU" sz="3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4469" y="1689463"/>
            <a:ext cx="3657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Hány turista van ebben a táborban? </a:t>
            </a:r>
            <a:r>
              <a:rPr lang="hu-HU" dirty="0" smtClean="0">
                <a:solidFill>
                  <a:srgbClr val="EC7C31"/>
                </a:solidFill>
              </a:rPr>
              <a:t>4 (ennyi kanál és tányér van előkészítve)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Ma jöttek, vagy néhány nappal ezelőtt? </a:t>
            </a:r>
            <a:r>
              <a:rPr lang="hu-HU" sz="2000" dirty="0" smtClean="0">
                <a:solidFill>
                  <a:srgbClr val="FFC000"/>
                </a:solidFill>
              </a:rPr>
              <a:t>Több napja.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Mivel jöttek? </a:t>
            </a:r>
            <a:r>
              <a:rPr lang="hu-HU" sz="2000" dirty="0" smtClean="0">
                <a:solidFill>
                  <a:srgbClr val="5B9BD5"/>
                </a:solidFill>
              </a:rPr>
              <a:t>Csónakkal.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Milyen messze lehet a tábortól a legközelebbi falu? </a:t>
            </a:r>
            <a:r>
              <a:rPr lang="hu-HU" sz="2000" dirty="0" smtClean="0">
                <a:solidFill>
                  <a:srgbClr val="70AD47"/>
                </a:solidFill>
              </a:rPr>
              <a:t>Közel lehet, hiszen a tyúkok nem mennek nagyon messze a falutól.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Honnan fúj a szél? </a:t>
            </a:r>
            <a:r>
              <a:rPr lang="hu-HU" sz="2000" dirty="0" smtClean="0">
                <a:solidFill>
                  <a:srgbClr val="002060"/>
                </a:solidFill>
              </a:rPr>
              <a:t>Balról.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</a:rPr>
              <a:t>Melyik hónap lehet most? </a:t>
            </a:r>
            <a:r>
              <a:rPr lang="hu-HU" sz="2000" dirty="0" smtClean="0">
                <a:solidFill>
                  <a:srgbClr val="FF0000"/>
                </a:solidFill>
              </a:rPr>
              <a:t>Augusztus, hiszen akkor érik a dinnye.</a:t>
            </a:r>
            <a:endParaRPr lang="hu-HU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6" name="Fánk 5"/>
          <p:cNvSpPr/>
          <p:nvPr/>
        </p:nvSpPr>
        <p:spPr>
          <a:xfrm>
            <a:off x="6112565" y="4790661"/>
            <a:ext cx="1272208" cy="1053548"/>
          </a:xfrm>
          <a:prstGeom prst="donut">
            <a:avLst>
              <a:gd name="adj" fmla="val 707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Fánk 7"/>
          <p:cNvSpPr/>
          <p:nvPr/>
        </p:nvSpPr>
        <p:spPr>
          <a:xfrm>
            <a:off x="9392478" y="2010923"/>
            <a:ext cx="1240918" cy="1010573"/>
          </a:xfrm>
          <a:prstGeom prst="donut">
            <a:avLst>
              <a:gd name="adj" fmla="val 818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9" name="Fánk 8"/>
          <p:cNvSpPr/>
          <p:nvPr/>
        </p:nvSpPr>
        <p:spPr>
          <a:xfrm rot="20869954">
            <a:off x="10475844" y="944217"/>
            <a:ext cx="735496" cy="2951922"/>
          </a:xfrm>
          <a:prstGeom prst="donut">
            <a:avLst>
              <a:gd name="adj" fmla="val 12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Fánk 9"/>
          <p:cNvSpPr/>
          <p:nvPr/>
        </p:nvSpPr>
        <p:spPr>
          <a:xfrm>
            <a:off x="4313582" y="5218043"/>
            <a:ext cx="1381539" cy="1351721"/>
          </a:xfrm>
          <a:prstGeom prst="donut">
            <a:avLst>
              <a:gd name="adj" fmla="val 71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Fánk 10"/>
          <p:cNvSpPr/>
          <p:nvPr/>
        </p:nvSpPr>
        <p:spPr>
          <a:xfrm>
            <a:off x="9598253" y="1411357"/>
            <a:ext cx="837834" cy="715617"/>
          </a:xfrm>
          <a:prstGeom prst="donut">
            <a:avLst>
              <a:gd name="adj" fmla="val 10031"/>
            </a:avLst>
          </a:prstGeo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Fánk 11"/>
          <p:cNvSpPr/>
          <p:nvPr/>
        </p:nvSpPr>
        <p:spPr>
          <a:xfrm>
            <a:off x="5138530" y="4532244"/>
            <a:ext cx="1510748" cy="685800"/>
          </a:xfrm>
          <a:prstGeom prst="donut">
            <a:avLst>
              <a:gd name="adj" fmla="val 115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Keret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804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D6ECFA"/>
            </a:gs>
            <a:gs pos="61000">
              <a:srgbClr val="E9CC87"/>
            </a:gs>
            <a:gs pos="12000">
              <a:srgbClr val="CBDFE4"/>
            </a:gs>
            <a:gs pos="80000">
              <a:srgbClr val="FBE1AA"/>
            </a:gs>
            <a:gs pos="93000">
              <a:srgbClr val="D2BEA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88640" y="29089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800" dirty="0">
                <a:solidFill>
                  <a:srgbClr val="18130E"/>
                </a:solidFill>
              </a:rPr>
              <a:t>Egyszer Salamon király is </a:t>
            </a:r>
            <a:r>
              <a:rPr lang="hu-HU" sz="2800" dirty="0" smtClean="0">
                <a:solidFill>
                  <a:srgbClr val="18130E"/>
                </a:solidFill>
              </a:rPr>
              <a:t>hasonló </a:t>
            </a:r>
            <a:r>
              <a:rPr lang="hu-HU" sz="2800" dirty="0">
                <a:solidFill>
                  <a:srgbClr val="18130E"/>
                </a:solidFill>
              </a:rPr>
              <a:t>feladat elé került. </a:t>
            </a:r>
            <a:endParaRPr lang="hu-HU" sz="2800" dirty="0" smtClean="0">
              <a:solidFill>
                <a:srgbClr val="18130E"/>
              </a:solidFill>
            </a:endParaRPr>
          </a:p>
          <a:p>
            <a:r>
              <a:rPr lang="hu-HU" sz="2800" dirty="0" smtClean="0">
                <a:solidFill>
                  <a:srgbClr val="18130E"/>
                </a:solidFill>
              </a:rPr>
              <a:t>Ki </a:t>
            </a:r>
            <a:r>
              <a:rPr lang="hu-HU" sz="2800" dirty="0">
                <a:solidFill>
                  <a:srgbClr val="18130E"/>
                </a:solidFill>
              </a:rPr>
              <a:t>kellett derítenie, hogy ki mond igazat.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8" b="99559" l="1608" r="96785">
                        <a14:backgroundMark x1="70900" y1="41263" x2="70900" y2="41263"/>
                        <a14:backgroundMark x1="92122" y1="93833" x2="92122" y2="93833"/>
                        <a14:backgroundMark x1="88585" y1="94273" x2="88585" y2="94273"/>
                        <a14:backgroundMark x1="86334" y1="93979" x2="86334" y2="93979"/>
                        <a14:backgroundMark x1="28617" y1="94714" x2="28617" y2="9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2991" y="326694"/>
            <a:ext cx="5506279" cy="6458775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2557196" y="701749"/>
            <a:ext cx="6062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18130E"/>
                </a:solidFill>
              </a:rPr>
              <a:t>Ügyesen nyomoztál?</a:t>
            </a:r>
          </a:p>
          <a:p>
            <a:r>
              <a:rPr lang="hu-HU" sz="2800" dirty="0" smtClean="0">
                <a:solidFill>
                  <a:srgbClr val="18130E"/>
                </a:solidFill>
              </a:rPr>
              <a:t>Kiderítetted a helyes válaszokat?</a:t>
            </a:r>
            <a:endParaRPr lang="hu-HU" sz="2800" dirty="0">
              <a:solidFill>
                <a:srgbClr val="18130E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93285" cy="2160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88640" y="5473730"/>
            <a:ext cx="50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18130E"/>
                </a:solidFill>
              </a:rPr>
              <a:t>Olvasd el a történetet!</a:t>
            </a:r>
            <a:endParaRPr lang="hu-HU" sz="2800" dirty="0">
              <a:solidFill>
                <a:srgbClr val="1813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1" b="100000" l="0" r="94312">
                        <a14:foregroundMark x1="10826" y1="63386" x2="10826" y2="63386"/>
                        <a14:backgroundMark x1="72844" y1="65551" x2="72844" y2="65551"/>
                        <a14:backgroundMark x1="1284" y1="64961" x2="1284" y2="64961"/>
                        <a14:backgroundMark x1="2936" y1="61614" x2="2936" y2="61614"/>
                        <a14:backgroundMark x1="917" y1="60433" x2="917" y2="60433"/>
                        <a14:backgroundMark x1="917" y1="70866" x2="917" y2="70866"/>
                        <a14:backgroundMark x1="1284" y1="79724" x2="1284" y2="79724"/>
                        <a14:backgroundMark x1="2202" y1="64173" x2="2202" y2="64173"/>
                        <a14:backgroundMark x1="550" y1="63780" x2="550" y2="63780"/>
                        <a14:backgroundMark x1="3670" y1="64567" x2="3670" y2="64567"/>
                      </a14:backgroundRemoval>
                    </a14:imgEffect>
                  </a14:imgLayer>
                </a14:imgProps>
              </a:ext>
            </a:extLst>
          </a:blip>
          <a:srcRect r="17618" b="12886"/>
          <a:stretch/>
        </p:blipFill>
        <p:spPr>
          <a:xfrm>
            <a:off x="7242609" y="1818859"/>
            <a:ext cx="4949391" cy="5039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9651"/>
          <a:stretch/>
        </p:blipFill>
        <p:spPr>
          <a:xfrm>
            <a:off x="437380" y="2658410"/>
            <a:ext cx="1914526" cy="4199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5331763" y="5242354"/>
            <a:ext cx="2439865" cy="17145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95869" y="199670"/>
            <a:ext cx="996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Történt egyszer, hogy két kétségbeesett anya jelent meg a király színe előtt azzal a kéréssel, hogy tegyen igazságot köztük.</a:t>
            </a:r>
          </a:p>
          <a:p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Megszokott dolog volt ez Izráelben.</a:t>
            </a:r>
          </a:p>
          <a:p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A királyt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nemcsak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az országot érintő dolgokkal, hanem peres ügyekkel is felkeresték.</a:t>
            </a:r>
            <a:endParaRPr lang="hu-H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2195869" y="2818771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060893" cy="20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4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1" b="100000" l="0" r="94312">
                        <a14:foregroundMark x1="10826" y1="63386" x2="10826" y2="63386"/>
                        <a14:backgroundMark x1="72844" y1="65551" x2="72844" y2="65551"/>
                        <a14:backgroundMark x1="1284" y1="64961" x2="1284" y2="64961"/>
                        <a14:backgroundMark x1="2936" y1="61614" x2="2936" y2="61614"/>
                        <a14:backgroundMark x1="917" y1="60433" x2="917" y2="60433"/>
                        <a14:backgroundMark x1="917" y1="70866" x2="917" y2="70866"/>
                        <a14:backgroundMark x1="1284" y1="79724" x2="1284" y2="79724"/>
                        <a14:backgroundMark x1="2202" y1="64173" x2="2202" y2="64173"/>
                        <a14:backgroundMark x1="550" y1="63780" x2="550" y2="63780"/>
                        <a14:backgroundMark x1="3670" y1="64567" x2="3670" y2="64567"/>
                      </a14:backgroundRemoval>
                    </a14:imgEffect>
                  </a14:imgLayer>
                </a14:imgProps>
              </a:ext>
            </a:extLst>
          </a:blip>
          <a:srcRect r="17618" b="12886"/>
          <a:stretch/>
        </p:blipFill>
        <p:spPr>
          <a:xfrm>
            <a:off x="7242609" y="1818859"/>
            <a:ext cx="4949391" cy="5039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9651"/>
          <a:stretch/>
        </p:blipFill>
        <p:spPr>
          <a:xfrm>
            <a:off x="44936" y="2658410"/>
            <a:ext cx="1914526" cy="4199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5331763" y="5242354"/>
            <a:ext cx="2439865" cy="1714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3388472" y="2818770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3388472" y="2818771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Ellipszis buborék 1"/>
          <p:cNvSpPr/>
          <p:nvPr/>
        </p:nvSpPr>
        <p:spPr>
          <a:xfrm>
            <a:off x="1213012" y="1007406"/>
            <a:ext cx="3719704" cy="1919500"/>
          </a:xfrm>
          <a:prstGeom prst="wedgeEllipseCallout">
            <a:avLst>
              <a:gd name="adj1" fmla="val -36319"/>
              <a:gd name="adj2" fmla="val 791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Uram, király!</a:t>
            </a:r>
          </a:p>
          <a:p>
            <a:pPr algn="ctr"/>
            <a:r>
              <a:rPr lang="hu-HU" dirty="0" smtClean="0"/>
              <a:t>Ez a nő el akarja venni a gyermekemet!</a:t>
            </a:r>
          </a:p>
          <a:p>
            <a:pPr algn="ctr"/>
            <a:r>
              <a:rPr lang="hu-HU" dirty="0" smtClean="0"/>
              <a:t>Azt állítja, hogy az övé. Pedig én szültem, az enyém!</a:t>
            </a:r>
            <a:endParaRPr lang="hu-HU" dirty="0"/>
          </a:p>
        </p:txBody>
      </p:sp>
      <p:sp>
        <p:nvSpPr>
          <p:cNvPr id="11" name="Ellipszis buborék 10"/>
          <p:cNvSpPr/>
          <p:nvPr/>
        </p:nvSpPr>
        <p:spPr>
          <a:xfrm>
            <a:off x="5331763" y="180990"/>
            <a:ext cx="4163219" cy="3078025"/>
          </a:xfrm>
          <a:prstGeom prst="wedgeEllipseCallout">
            <a:avLst>
              <a:gd name="adj1" fmla="val -55935"/>
              <a:gd name="adj2" fmla="val 695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Egy házban lakunk, egyszerre szültünk. </a:t>
            </a:r>
          </a:p>
          <a:p>
            <a:pPr algn="ctr"/>
            <a:r>
              <a:rPr lang="hu-HU" dirty="0" smtClean="0"/>
              <a:t>De az ő fia meghalt, mert álmában ráfeküdt!</a:t>
            </a:r>
          </a:p>
          <a:p>
            <a:pPr algn="ctr"/>
            <a:r>
              <a:rPr lang="hu-HU" dirty="0" smtClean="0"/>
              <a:t>Még azon az éjszakán kicserélte a két gyermeket, és én arra ébredtem, hogy egy halott csecsemő fekszik mellettem!</a:t>
            </a:r>
            <a:endParaRPr lang="hu-HU" dirty="0"/>
          </a:p>
        </p:txBody>
      </p:sp>
      <p:sp>
        <p:nvSpPr>
          <p:cNvPr id="13" name="Ellipszis buborék 12"/>
          <p:cNvSpPr/>
          <p:nvPr/>
        </p:nvSpPr>
        <p:spPr>
          <a:xfrm>
            <a:off x="5620398" y="3117896"/>
            <a:ext cx="3412765" cy="1305524"/>
          </a:xfrm>
          <a:prstGeom prst="wedgeEllipseCallout">
            <a:avLst>
              <a:gd name="adj1" fmla="val -65742"/>
              <a:gd name="adj2" fmla="val 1082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Igazat szólok! </a:t>
            </a:r>
          </a:p>
          <a:p>
            <a:pPr algn="ctr"/>
            <a:r>
              <a:rPr lang="hu-HU" dirty="0" smtClean="0"/>
              <a:t>Ez az én gyermekem, amelyik él!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4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1" b="100000" l="0" r="94312">
                        <a14:foregroundMark x1="10826" y1="63386" x2="10826" y2="63386"/>
                        <a14:backgroundMark x1="72844" y1="65551" x2="72844" y2="65551"/>
                        <a14:backgroundMark x1="1284" y1="64961" x2="1284" y2="64961"/>
                        <a14:backgroundMark x1="2936" y1="61614" x2="2936" y2="61614"/>
                        <a14:backgroundMark x1="917" y1="60433" x2="917" y2="60433"/>
                        <a14:backgroundMark x1="917" y1="70866" x2="917" y2="70866"/>
                        <a14:backgroundMark x1="1284" y1="79724" x2="1284" y2="79724"/>
                        <a14:backgroundMark x1="2202" y1="64173" x2="2202" y2="64173"/>
                        <a14:backgroundMark x1="550" y1="63780" x2="550" y2="63780"/>
                        <a14:backgroundMark x1="3670" y1="64567" x2="3670" y2="64567"/>
                      </a14:backgroundRemoval>
                    </a14:imgEffect>
                  </a14:imgLayer>
                </a14:imgProps>
              </a:ext>
            </a:extLst>
          </a:blip>
          <a:srcRect r="17618" b="12886"/>
          <a:stretch/>
        </p:blipFill>
        <p:spPr>
          <a:xfrm>
            <a:off x="7242609" y="1818859"/>
            <a:ext cx="4949391" cy="5039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9651"/>
          <a:stretch/>
        </p:blipFill>
        <p:spPr>
          <a:xfrm>
            <a:off x="44936" y="2658410"/>
            <a:ext cx="1914526" cy="4199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5331763" y="5242354"/>
            <a:ext cx="2439865" cy="1714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3388472" y="2818770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9651"/>
          <a:stretch/>
        </p:blipFill>
        <p:spPr>
          <a:xfrm flipH="1">
            <a:off x="3388472" y="2818769"/>
            <a:ext cx="2971444" cy="40392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Ellipszis buborék 1"/>
          <p:cNvSpPr/>
          <p:nvPr/>
        </p:nvSpPr>
        <p:spPr>
          <a:xfrm>
            <a:off x="1333085" y="1072060"/>
            <a:ext cx="3386697" cy="1911285"/>
          </a:xfrm>
          <a:prstGeom prst="wedgeEllipseCallout">
            <a:avLst>
              <a:gd name="adj1" fmla="val -36319"/>
              <a:gd name="adj2" fmla="val 791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Tégy</a:t>
            </a:r>
            <a:r>
              <a:rPr lang="hu-HU" dirty="0" smtClean="0"/>
              <a:t> igazságot, Bölcs Salamon király!</a:t>
            </a:r>
          </a:p>
          <a:p>
            <a:pPr algn="ctr"/>
            <a:r>
              <a:rPr lang="hu-HU" dirty="0" smtClean="0"/>
              <a:t>Add vissza a </a:t>
            </a:r>
            <a:r>
              <a:rPr lang="hu-HU" dirty="0" err="1" smtClean="0"/>
              <a:t>fiamat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11" name="Ellipszis buborék 10"/>
          <p:cNvSpPr/>
          <p:nvPr/>
        </p:nvSpPr>
        <p:spPr>
          <a:xfrm>
            <a:off x="5331763" y="1579418"/>
            <a:ext cx="3415073" cy="1679597"/>
          </a:xfrm>
          <a:prstGeom prst="wedgeEllipseCallout">
            <a:avLst>
              <a:gd name="adj1" fmla="val -57465"/>
              <a:gd name="adj2" fmla="val 9028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/>
              <a:t>Tégy igazságot, Bölcs Salamon király!</a:t>
            </a:r>
          </a:p>
          <a:p>
            <a:pPr algn="ctr"/>
            <a:r>
              <a:rPr lang="hu-HU"/>
              <a:t>Add vissza a fiamat!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21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bg1">
                <a:lumMod val="95000"/>
              </a:schemeClr>
            </a:gs>
            <a:gs pos="34000">
              <a:schemeClr val="bg1">
                <a:lumMod val="95000"/>
              </a:schemeClr>
            </a:gs>
            <a:gs pos="91000">
              <a:schemeClr val="bg1">
                <a:lumMod val="6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8" b="99559" l="1608" r="96785">
                        <a14:backgroundMark x1="70900" y1="41263" x2="70900" y2="41263"/>
                        <a14:backgroundMark x1="92122" y1="93833" x2="92122" y2="93833"/>
                        <a14:backgroundMark x1="88585" y1="94273" x2="88585" y2="94273"/>
                        <a14:backgroundMark x1="86334" y1="93979" x2="86334" y2="93979"/>
                        <a14:backgroundMark x1="28617" y1="94714" x2="28617" y2="94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625" y="1119452"/>
            <a:ext cx="3666323" cy="4300537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1588" r="77818" b="46071"/>
          <a:stretch/>
        </p:blipFill>
        <p:spPr>
          <a:xfrm>
            <a:off x="0" y="2503132"/>
            <a:ext cx="3336324" cy="4368293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710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</a14:backgroundRemoval>
                    </a14:imgEffect>
                  </a14:imgLayer>
                </a14:imgProps>
              </a:ext>
            </a:extLst>
          </a:blip>
          <a:srcRect l="30379" t="30307" r="35502" b="21742"/>
          <a:stretch/>
        </p:blipFill>
        <p:spPr>
          <a:xfrm>
            <a:off x="4063625" y="4364712"/>
            <a:ext cx="3548137" cy="2493286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" b="90231" l="66696" r="97869">
                        <a14:foregroundMark x1="10480" y1="10480" x2="10480" y2="10480"/>
                        <a14:foregroundMark x1="15009" y1="8703" x2="15009" y2="8703"/>
                        <a14:foregroundMark x1="10213" y1="54707" x2="10213" y2="54707"/>
                        <a14:foregroundMark x1="10213" y1="84902" x2="10213" y2="84902"/>
                        <a14:foregroundMark x1="7105" y1="82060" x2="7105" y2="82060"/>
                        <a14:foregroundMark x1="9858" y1="81528" x2="9858" y2="81528"/>
                        <a14:foregroundMark x1="12522" y1="87389" x2="12522" y2="87389"/>
                        <a14:foregroundMark x1="10036" y1="84902" x2="10036" y2="84902"/>
                        <a14:foregroundMark x1="11368" y1="86856" x2="11368" y2="86856"/>
                        <a14:foregroundMark x1="17229" y1="87389" x2="17229" y2="87389"/>
                        <a14:foregroundMark x1="19005" y1="88455" x2="19005" y2="88455"/>
                        <a14:foregroundMark x1="14654" y1="89165" x2="14654" y2="89165"/>
                        <a14:foregroundMark x1="13588" y1="88988" x2="13588" y2="88988"/>
                        <a14:foregroundMark x1="16963" y1="78686" x2="16963" y2="78686"/>
                        <a14:foregroundMark x1="60124" y1="58970" x2="60124" y2="58970"/>
                        <a14:foregroundMark x1="43694" y1="50089" x2="43694" y2="50089"/>
                        <a14:foregroundMark x1="45027" y1="41385" x2="45027" y2="41385"/>
                        <a14:foregroundMark x1="8171" y1="82238" x2="8171" y2="82238"/>
                        <a14:foregroundMark x1="8526" y1="89343" x2="8526" y2="89343"/>
                        <a14:foregroundMark x1="15986" y1="89343" x2="15986" y2="89343"/>
                        <a14:foregroundMark x1="12966" y1="89876" x2="12966" y2="89876"/>
                        <a14:foregroundMark x1="79840" y1="87567" x2="79840" y2="87567"/>
                        <a14:backgroundMark x1="72291" y1="39787" x2="72291" y2="39787"/>
                        <a14:backgroundMark x1="68828" y1="33215" x2="68828" y2="33215"/>
                        <a14:backgroundMark x1="68650" y1="36234" x2="68650" y2="36234"/>
                        <a14:backgroundMark x1="69893" y1="35346" x2="69893" y2="35346"/>
                        <a14:backgroundMark x1="68650" y1="34281" x2="68650" y2="34281"/>
                        <a14:backgroundMark x1="69361" y1="35702" x2="69361" y2="35702"/>
                        <a14:backgroundMark x1="72025" y1="38011" x2="72025" y2="38011"/>
                        <a14:backgroundMark x1="74067" y1="37478" x2="74067" y2="37478"/>
                        <a14:backgroundMark x1="73712" y1="34458" x2="73712" y2="34458"/>
                        <a14:backgroundMark x1="73712" y1="32149" x2="73712" y2="32149"/>
                        <a14:backgroundMark x1="73268" y1="35169" x2="73268" y2="35169"/>
                        <a14:backgroundMark x1="73535" y1="39609" x2="73535" y2="39609"/>
                        <a14:backgroundMark x1="69893" y1="41563" x2="69893" y2="41563"/>
                        <a14:backgroundMark x1="69893" y1="39254" x2="69893" y2="39254"/>
                        <a14:backgroundMark x1="70870" y1="41385" x2="70870" y2="41385"/>
                        <a14:backgroundMark x1="71403" y1="44050" x2="71403" y2="44050"/>
                        <a14:backgroundMark x1="72735" y1="44050" x2="72735" y2="44050"/>
                        <a14:backgroundMark x1="73890" y1="47247" x2="73890" y2="47247"/>
                        <a14:backgroundMark x1="74334" y1="45115" x2="74334" y2="45115"/>
                        <a14:backgroundMark x1="76909" y1="46536" x2="76909" y2="46536"/>
                        <a14:backgroundMark x1="76021" y1="44938" x2="76021" y2="44938"/>
                        <a14:backgroundMark x1="74689" y1="51155" x2="74689" y2="51155"/>
                        <a14:backgroundMark x1="74689" y1="48845" x2="74689" y2="48845"/>
                        <a14:backgroundMark x1="77709" y1="47780" x2="77709" y2="47780"/>
                        <a14:backgroundMark x1="76377" y1="57194" x2="76377" y2="57194"/>
                      </a14:backgroundRemoval>
                    </a14:imgEffect>
                  </a14:imgLayer>
                </a14:imgProps>
              </a:ext>
            </a:extLst>
          </a:blip>
          <a:srcRect l="66445" r="1588" b="39598"/>
          <a:stretch/>
        </p:blipFill>
        <p:spPr>
          <a:xfrm>
            <a:off x="7143346" y="2503132"/>
            <a:ext cx="4849133" cy="4354868"/>
          </a:xfrm>
          <a:prstGeom prst="rect">
            <a:avLst/>
          </a:prstGeom>
          <a:effectLst>
            <a:outerShdw blurRad="63500" dist="127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elhő 1"/>
          <p:cNvSpPr/>
          <p:nvPr/>
        </p:nvSpPr>
        <p:spPr>
          <a:xfrm>
            <a:off x="7258821" y="0"/>
            <a:ext cx="4618182" cy="2403209"/>
          </a:xfrm>
          <a:prstGeom prst="cloudCallout">
            <a:avLst>
              <a:gd name="adj1" fmla="val -66020"/>
              <a:gd name="adj2" fmla="val 1861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Vajon melyikük mond igazat? </a:t>
            </a:r>
          </a:p>
          <a:p>
            <a:pPr algn="ctr"/>
            <a:r>
              <a:rPr lang="hu-HU" sz="2000" dirty="0" smtClean="0"/>
              <a:t>Melyikük lehet az igazi édesanya?</a:t>
            </a:r>
          </a:p>
          <a:p>
            <a:pPr algn="ctr"/>
            <a:r>
              <a:rPr lang="hu-HU" dirty="0" smtClean="0"/>
              <a:t>- morfondírozott magában a király.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64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866</Words>
  <Application>Microsoft Office PowerPoint</Application>
  <PresentationFormat>Szélesvásznú</PresentationFormat>
  <Paragraphs>137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Majorné Tári Edit</dc:creator>
  <cp:lastModifiedBy>RPI</cp:lastModifiedBy>
  <cp:revision>62</cp:revision>
  <dcterms:created xsi:type="dcterms:W3CDTF">2021-01-11T13:20:03Z</dcterms:created>
  <dcterms:modified xsi:type="dcterms:W3CDTF">2021-01-13T11:29:41Z</dcterms:modified>
</cp:coreProperties>
</file>